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</p:sldMasterIdLst>
  <p:notesMasterIdLst>
    <p:notesMasterId r:id="rId25"/>
  </p:notesMasterIdLst>
  <p:sldIdLst>
    <p:sldId id="269" r:id="rId3"/>
    <p:sldId id="257" r:id="rId4"/>
    <p:sldId id="272" r:id="rId5"/>
    <p:sldId id="295" r:id="rId6"/>
    <p:sldId id="273" r:id="rId7"/>
    <p:sldId id="280" r:id="rId8"/>
    <p:sldId id="275" r:id="rId9"/>
    <p:sldId id="276" r:id="rId10"/>
    <p:sldId id="288" r:id="rId11"/>
    <p:sldId id="277" r:id="rId12"/>
    <p:sldId id="278" r:id="rId13"/>
    <p:sldId id="292" r:id="rId14"/>
    <p:sldId id="281" r:id="rId15"/>
    <p:sldId id="284" r:id="rId16"/>
    <p:sldId id="283" r:id="rId17"/>
    <p:sldId id="294" r:id="rId18"/>
    <p:sldId id="287" r:id="rId19"/>
    <p:sldId id="293" r:id="rId20"/>
    <p:sldId id="289" r:id="rId21"/>
    <p:sldId id="285" r:id="rId22"/>
    <p:sldId id="291" r:id="rId23"/>
    <p:sldId id="286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UnsN7utxglTHUOtNhkthBACPL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AEECFD5-079F-4953-8C41-47EB3F5E4C7A}">
  <a:tblStyle styleId="{3AEECFD5-079F-4953-8C41-47EB3F5E4C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68.08511" units="1/cm"/>
          <inkml:channelProperty channel="Y" name="resolution" value="34.01993" units="1/cm"/>
          <inkml:channelProperty channel="T" name="resolution" value="1" units="1/dev"/>
        </inkml:channelProperties>
      </inkml:inkSource>
      <inkml:timestamp xml:id="ts0" timeString="2019-11-26T19:53:08.71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73 0,'28'0'156,"82"0"-140,1 0-16,27 0 15,0 0-15,-28 0 16,28 0-16,0 0 16,-55 0-16,28 0 15,-29 0-15,-54 0 16,0 0-16,27 0 16,-28 0-16,84 0 15,-84 0-15,56 0 16,28 0-16,-28 0 15,-1 0 1,29 0-16,27 0 0,-28 0 0,28 0 16,-55 0-16,55 0 15,-27 0-15,27 0 16,-28 0-16,1 0 16,-56 0-16,55 0 15,28 0 1,-27 0-16,-56 0 15,0 0 1,28 0-16,0 0 0,0 0 16,-56 0-1,84 0-15,-56 0 0,28 0 16,-56 0 0,29 0-16,-29 0 15,139 0-15,110 0 16,-55 0-16,-28 0 15,111 0-15,-83 0 16,27 0-16,-55 0 16,1 0-16,-139 0 15,0 0-15,28 0 16,-56 0 62,1 0-78,55 0 16,-28 0-16,28 0 15,83 0-15,-84 0 16,29 0-16,-28 0 16,-1 0-16,-54 28 31,110-1 78,0-27-109,28 28 16,55-28-16,-28 0 15,0 0-15,-55 0 16,-27 0 0,-56 0-16,-27 0 15,27 27 17,-28-27-17,29 0-15,-1 28 16,28-28-16,27 0 15,-82 0-15,82 0 16,1 0-16,-29 0 16,29 0-16,-56 0 15,28 0-15,27 0 16,-27 0-16,-55 28 16,55-28-16,-56 0 15,28 27-15,1-27 16,-29 0-16,28 0 15,1 0-15,26 0 16,1 0-16,-28 0 16,1 0-16,54 0 15,1 0-15,-29 0 16,1 0-16,28 0 16,-1 0-16,-82 0 15,82 0 1,-27 0-16,-55 0 15,-1 0-15,84 0 16,-84 0 0,1 0-16,27 0 15,28 0-15,27 0 16,-82 0 0,55 0-16,-28 0 15,-27 0-15,27 0 16,-28 0-16,29 0 0,-29 0 15,56 28-15,-28-28 32,-27 0-32,27 0 15,-27 0-15,27 0 16,28 0-16,0 0 16,-1 0-16,1 0 15,55 0-15,28 0 16,55 0-16,-83 0 15,-55 0-15,27 0 16,-27 0-16,0 0 16,-28 0-16,0 0 15,28 0-15,0 0 16,-56 0 0,1 0-16,55 0 15,27 0 1,1 0-1,-84 0-15,84 0 16,27 0-16,-55 0 16,-1 0-16,29 0 15,-28 0 1,-56 0-16,56 0 16,-28 0-16,-27 0 15,27 0 1,28 0-16,-28 0 15,0 0 1,-27 0-16,55 0 16,-28 0-16,28 0 0,-28 0 15,0 0-15,56 0 16,-84 0-16,84 0 16,-28 0-16,-28 0 15,55 0-15,-27 0 16,0 0-16,-55 0 15,54 0 1,-54 0-16,27 0 31,-27 0-31,55 0 16,-56 0-16,1 0 16,27 0-16,-27 0 31,-1 0-31,1 0 15,0 0 1,-1 0 0,1 0-16,-1 0 15,1 0-15,0 0 16,27 0-16,0 0 16,55 0-16,-27 0 31,-55 0-31,55 0 15,-28 0-15,-27 0 16,-1 0-16,1 0 16,-1 0-1,29 0 1,-29 0-16,1 0 16,27 0-1,-55 27 1,28-27 15,54 28-15,-26-28-1,27 0-15,-56 0 16,56 28-16,-55-28 47,27 0-47,-28 0 47,1 0-32,27 0 1,-27 0-16,-1 0 16,1 0-16,0 0 15,-1 27 1,1-27-16,-1 0 15,1 0-15,0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8678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708025"/>
            <a:ext cx="6305550" cy="3548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3" name="Google Shape;43;p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25" tIns="46600" rIns="93225" bIns="466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ank">
  <p:cSld name="Title Only 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 txBox="1">
            <a:spLocks noGrp="1"/>
          </p:cNvSpPr>
          <p:nvPr>
            <p:ph type="title"/>
          </p:nvPr>
        </p:nvSpPr>
        <p:spPr>
          <a:xfrm>
            <a:off x="628651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913"/>
              <a:buFont typeface="Calibri"/>
              <a:buNone/>
              <a:defRPr sz="1912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body" idx="1"/>
          </p:nvPr>
        </p:nvSpPr>
        <p:spPr>
          <a:xfrm>
            <a:off x="628651" y="1369221"/>
            <a:ext cx="7886700" cy="29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7213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066A1"/>
              </a:buClr>
              <a:buSzPts val="1238"/>
              <a:buFont typeface="Merriweather Sans"/>
              <a:buChar char="▸"/>
              <a:defRPr sz="12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0066A1"/>
              </a:buClr>
              <a:buSzPts val="1013"/>
              <a:buFont typeface="Merriweather Sans"/>
              <a:buChar char="-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0066A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0066A1"/>
              </a:buClr>
              <a:buSzPts val="1013"/>
              <a:buFont typeface="Noto Sans Symbols"/>
              <a:buChar char="▪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0066A1"/>
              </a:buClr>
              <a:buSzPts val="1013"/>
              <a:buFont typeface="Courier New"/>
              <a:buChar char="o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ldNum" idx="12"/>
          </p:nvPr>
        </p:nvSpPr>
        <p:spPr>
          <a:xfrm>
            <a:off x="385321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675"/>
              <a:buFont typeface="Calibri"/>
              <a:buNone/>
              <a:defRPr sz="675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675"/>
              <a:buFont typeface="Calibri"/>
              <a:buNone/>
              <a:defRPr sz="675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675"/>
              <a:buFont typeface="Calibri"/>
              <a:buNone/>
              <a:defRPr sz="675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675"/>
              <a:buFont typeface="Calibri"/>
              <a:buNone/>
              <a:defRPr sz="675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675"/>
              <a:buFont typeface="Calibri"/>
              <a:buNone/>
              <a:defRPr sz="675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675"/>
              <a:buFont typeface="Calibri"/>
              <a:buNone/>
              <a:defRPr sz="675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675"/>
              <a:buFont typeface="Calibri"/>
              <a:buNone/>
              <a:defRPr sz="675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675"/>
              <a:buFont typeface="Calibri"/>
              <a:buNone/>
              <a:defRPr sz="675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675"/>
              <a:buFont typeface="Calibri"/>
              <a:buNone/>
              <a:defRPr sz="675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body" idx="2"/>
          </p:nvPr>
        </p:nvSpPr>
        <p:spPr>
          <a:xfrm>
            <a:off x="628651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None/>
              <a:defRPr sz="135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0066A1"/>
              </a:buClr>
              <a:buSzPts val="1013"/>
              <a:buFont typeface="Merriweather Sans"/>
              <a:buChar char="-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0066A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0066A1"/>
              </a:buClr>
              <a:buSzPts val="1013"/>
              <a:buFont typeface="Noto Sans Symbols"/>
              <a:buChar char="▪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0066A1"/>
              </a:buClr>
              <a:buSzPts val="1013"/>
              <a:buFont typeface="Courier New"/>
              <a:buChar char="o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1">
  <p:cSld name="Presentation Title Slide Opt 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hape 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750" y="0"/>
            <a:ext cx="91677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685800" y="3138062"/>
            <a:ext cx="7772400" cy="522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475"/>
              <a:buFont typeface="Calibri"/>
              <a:buNone/>
              <a:defRPr sz="2475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685800" y="3730100"/>
            <a:ext cx="7772400" cy="956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066A1"/>
              </a:buClr>
              <a:buSzPts val="1575"/>
              <a:buFont typeface="Merriweather Sans"/>
              <a:buNone/>
              <a:defRPr sz="1575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0066A1"/>
              </a:buClr>
              <a:buSzPts val="1125"/>
              <a:buFont typeface="Merriweather Sans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0066A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0066A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385321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675"/>
              <a:buFont typeface="Calibri"/>
              <a:buNone/>
              <a:defRPr sz="675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675"/>
              <a:buFont typeface="Calibri"/>
              <a:buNone/>
              <a:defRPr sz="675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675"/>
              <a:buFont typeface="Calibri"/>
              <a:buNone/>
              <a:defRPr sz="675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675"/>
              <a:buFont typeface="Calibri"/>
              <a:buNone/>
              <a:defRPr sz="675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675"/>
              <a:buFont typeface="Calibri"/>
              <a:buNone/>
              <a:defRPr sz="675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675"/>
              <a:buFont typeface="Calibri"/>
              <a:buNone/>
              <a:defRPr sz="675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675"/>
              <a:buFont typeface="Calibri"/>
              <a:buNone/>
              <a:defRPr sz="675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675"/>
              <a:buFont typeface="Calibri"/>
              <a:buNone/>
              <a:defRPr sz="675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675"/>
              <a:buFont typeface="Calibri"/>
              <a:buNone/>
              <a:defRPr sz="675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Shape 21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rot="10800000" flipH="1">
            <a:off x="0" y="4502876"/>
            <a:ext cx="9144000" cy="64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2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3961" y="4267507"/>
            <a:ext cx="1215715" cy="354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9144" y="619632"/>
            <a:ext cx="1456944" cy="241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69067" y="619632"/>
            <a:ext cx="1944624" cy="241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12131" y="619632"/>
            <a:ext cx="2365248" cy="241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66747" y="619632"/>
            <a:ext cx="1956816" cy="241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21916" y="619632"/>
            <a:ext cx="1499616" cy="2414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1536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08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lt2"/>
              </a:buClr>
              <a:buSzPts val="2240"/>
              <a:buFont typeface="Verdana"/>
              <a:buChar char="•"/>
              <a:defRPr sz="157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293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Verdana"/>
              <a:buChar char="–"/>
              <a:defRPr sz="146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248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Noto Sans Symbols"/>
              <a:buChar char="▪"/>
              <a:defRPr sz="1238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Verdana"/>
              <a:buChar char="–"/>
              <a:defRPr sz="11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oto Sans Symbols"/>
              <a:buChar char="▪"/>
              <a:defRPr sz="101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01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01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01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01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dt" idx="10"/>
          </p:nvPr>
        </p:nvSpPr>
        <p:spPr>
          <a:xfrm>
            <a:off x="1219200" y="4629151"/>
            <a:ext cx="3124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563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01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01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01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01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01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01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01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01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sldNum" idx="12"/>
          </p:nvPr>
        </p:nvSpPr>
        <p:spPr>
          <a:xfrm>
            <a:off x="533400" y="4629151"/>
            <a:ext cx="685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Arial"/>
              <a:buNone/>
              <a:defRPr sz="563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Arial"/>
              <a:buNone/>
              <a:defRPr sz="563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Arial"/>
              <a:buNone/>
              <a:defRPr sz="563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Arial"/>
              <a:buNone/>
              <a:defRPr sz="563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Arial"/>
              <a:buNone/>
              <a:defRPr sz="563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Arial"/>
              <a:buNone/>
              <a:defRPr sz="563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Arial"/>
              <a:buNone/>
              <a:defRPr sz="563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Arial"/>
              <a:buNone/>
              <a:defRPr sz="563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Arial"/>
              <a:buNone/>
              <a:defRPr sz="563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2" cy="513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65" y="0"/>
            <a:ext cx="9140333" cy="68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457700"/>
            <a:ext cx="9140333" cy="6855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4"/>
          <p:cNvSpPr txBox="1"/>
          <p:nvPr/>
        </p:nvSpPr>
        <p:spPr>
          <a:xfrm>
            <a:off x="284909" y="4628375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25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10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53349" y="4553785"/>
            <a:ext cx="859278" cy="26669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/>
          <p:nvPr/>
        </p:nvSpPr>
        <p:spPr>
          <a:xfrm>
            <a:off x="284909" y="4628375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25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3349" y="4553785"/>
            <a:ext cx="859278" cy="266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5" y="0"/>
            <a:ext cx="9140333" cy="68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457700"/>
            <a:ext cx="9140333" cy="6855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orporate.ieee.org/resources/travel,-medical-and-insurance/ieee-expense-report?_ga=2.235044098.26118321.1571056322-551021153.1568898204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receipts@concur.com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ctrTitle"/>
          </p:nvPr>
        </p:nvSpPr>
        <p:spPr>
          <a:xfrm>
            <a:off x="1657351" y="3326991"/>
            <a:ext cx="5998133" cy="39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SzPts val="2227"/>
            </a:pPr>
            <a:r>
              <a:rPr lang="en-US" sz="2400" dirty="0" smtClean="0"/>
              <a:t>Using Concur Expense Reporting Tool</a:t>
            </a:r>
            <a:r>
              <a:rPr lang="en-US" sz="2227" dirty="0" smtClean="0"/>
              <a:t/>
            </a:r>
            <a:br>
              <a:rPr lang="en-US" sz="2227" dirty="0" smtClean="0"/>
            </a:br>
            <a:r>
              <a:rPr lang="en-US" sz="2227" dirty="0" smtClean="0"/>
              <a:t>RAS Reimbursement Information and Procedure</a:t>
            </a:r>
            <a:endParaRPr sz="2000" i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57351" y="4420870"/>
            <a:ext cx="7772400" cy="722630"/>
          </a:xfrm>
        </p:spPr>
        <p:txBody>
          <a:bodyPr/>
          <a:lstStyle/>
          <a:p>
            <a:r>
              <a:rPr lang="en-US" dirty="0" smtClean="0"/>
              <a:t>March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4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6028"/>
          </a:xfrm>
        </p:spPr>
        <p:txBody>
          <a:bodyPr/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Advantages of Using Concur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186" y="993228"/>
            <a:ext cx="8765628" cy="3744310"/>
          </a:xfrm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Audit Trail &amp; Approval Flow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Real-time audit/status tracking visible to the submitter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view the approval flow for your expense report</a:t>
            </a:r>
          </a:p>
          <a:p>
            <a:pPr lvl="2">
              <a:buSzPct val="100000"/>
              <a:buFont typeface="Wingdings" panose="05000000000000000000" pitchFamily="2" charset="2"/>
              <a:buChar char="§"/>
            </a:pP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Details &gt; Approval Flow &gt; Click on the Bolded ERP to expose the approval flow </a:t>
            </a:r>
            <a:r>
              <a:rPr lang="en-US" sz="10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(Appendix F)</a:t>
            </a:r>
          </a:p>
          <a:p>
            <a:pPr lvl="2">
              <a:buSzPct val="100000"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note:  you can only see the approval flow after the report has been submitted</a:t>
            </a:r>
          </a:p>
          <a:p>
            <a:pPr marL="1003300" lvl="2" indent="0">
              <a:buSzPct val="100000"/>
              <a:buNone/>
            </a:pPr>
            <a:endParaRPr lang="en-US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Currency Conversions </a:t>
            </a:r>
            <a:r>
              <a:rPr lang="en-US" sz="10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(Appendix </a:t>
            </a:r>
            <a:r>
              <a:rPr lang="en-US" sz="1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10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Concur automatically converts foreign currency transactions on the users behalf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the currency conversion calculated by Concur differs from the conversion charged on your credit card, you can submit a separate expense line for </a:t>
            </a:r>
            <a:r>
              <a:rPr lang="en-US" sz="1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Currency </a:t>
            </a:r>
            <a:r>
              <a:rPr lang="en-US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xchange </a:t>
            </a:r>
            <a:r>
              <a:rPr lang="en-US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ees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make your reimbursement whole</a:t>
            </a:r>
          </a:p>
          <a:p>
            <a:pPr marL="520700" lvl="1" indent="0">
              <a:buSzPct val="100000"/>
              <a:buNone/>
            </a:pPr>
            <a:endParaRPr lang="en-US" sz="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Delegate Responsibility </a:t>
            </a:r>
            <a:r>
              <a:rPr lang="en-US" sz="10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(Appendix </a:t>
            </a:r>
            <a:r>
              <a:rPr lang="en-US" sz="1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0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sers can designate a delegate to submit/approve expense reports on their behalf</a:t>
            </a:r>
          </a:p>
          <a:p>
            <a:pPr lvl="2">
              <a:buSzPct val="100000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1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missing receipt affidavit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cannot be submitted by a delegate</a:t>
            </a:r>
          </a:p>
          <a:p>
            <a:pPr lvl="2">
              <a:buSzPct val="100000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delegate cannot change profile information i.e. bank info, address, etc.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7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488731"/>
          </a:xfrm>
        </p:spPr>
        <p:txBody>
          <a:bodyPr/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45931"/>
            <a:ext cx="7772400" cy="3626069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86360" indent="0">
              <a:buNone/>
            </a:pPr>
            <a:endParaRPr lang="en-US" dirty="0" smtClean="0"/>
          </a:p>
          <a:p>
            <a:pPr marL="86360" indent="0">
              <a:buNone/>
            </a:pPr>
            <a:endParaRPr lang="en-US" dirty="0" smtClean="0"/>
          </a:p>
          <a:p>
            <a:pPr marL="86360" indent="0" algn="ctr">
              <a:buNone/>
            </a:pPr>
            <a:r>
              <a:rPr lang="en-US" sz="16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send all questions, comments, feedback and suggestions to:  concurfeedback@ieee.org</a:t>
            </a:r>
            <a:endParaRPr lang="en-US" sz="16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oogle Shape;8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82880" y="1084896"/>
            <a:ext cx="2622088" cy="2040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66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03583"/>
          </a:xfrm>
        </p:spPr>
        <p:txBody>
          <a:bodyPr/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Appendix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99930"/>
            <a:ext cx="7772400" cy="3472070"/>
          </a:xfrm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lphaU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Concur Sample Enrollment Email –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reimbursement in USD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CAD, EUR, INR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lphaU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Western Union Sample Enrollment Email –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all currencies except USD, CAD, EUR, INR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lphaU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Tiered Expense Report Purpose (ERP) Levels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lphaU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Missing Receipt Affidavit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lphaU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Concur Account Log In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lphaU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Approval Flow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lphaU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Expense Types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lphaU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Delegates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lphaU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EURO Countries Supported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by Concur’s Payment Mechanism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lphaUcPeriod"/>
            </a:pP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 smtClean="0"/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804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18456"/>
            <a:ext cx="7772400" cy="702365"/>
          </a:xfrm>
        </p:spPr>
        <p:txBody>
          <a:bodyPr/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Concur Sample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nrollment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mail</a:t>
            </a:r>
            <a:b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eimbursement in USD, CAD, EUR, INR)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32546"/>
            <a:ext cx="7010400" cy="276905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31944" y="219981"/>
            <a:ext cx="7772400" cy="4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Appendix A</a:t>
            </a:r>
            <a:endParaRPr lang="en-US" sz="24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0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7832"/>
            <a:ext cx="7772400" cy="702365"/>
          </a:xfrm>
        </p:spPr>
        <p:txBody>
          <a:bodyPr/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Western Union Sample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nrollment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mail</a:t>
            </a:r>
            <a:b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(all currencies except USD, CAD, EUR, INR)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60668"/>
            <a:ext cx="7374467" cy="309261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31944" y="219981"/>
            <a:ext cx="7772400" cy="4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Appendix B</a:t>
            </a:r>
            <a:endParaRPr lang="en-US" sz="24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12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44" y="645097"/>
            <a:ext cx="7772400" cy="516928"/>
          </a:xfrm>
        </p:spPr>
        <p:txBody>
          <a:bodyPr/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Tiered Expense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Report Purpose (ERP)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Levels 1 and 2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91" y="1162025"/>
            <a:ext cx="8146774" cy="223651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31944" y="219981"/>
            <a:ext cx="7772400" cy="4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Appendix C</a:t>
            </a:r>
            <a:endParaRPr lang="en-US" sz="24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174" y="3527862"/>
            <a:ext cx="77011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RAS travel, selections for Level 1 and 2 are always as follows:</a:t>
            </a:r>
          </a:p>
          <a:p>
            <a:endParaRPr lang="en-US" sz="1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Expense Report Purpose Level </a:t>
            </a:r>
            <a:r>
              <a:rPr lang="en-US" b="1" dirty="0" smtClean="0"/>
              <a:t>1 - </a:t>
            </a:r>
            <a:r>
              <a:rPr lang="en-US" dirty="0" smtClean="0"/>
              <a:t>Technical </a:t>
            </a:r>
            <a:r>
              <a:rPr lang="en-US" dirty="0"/>
              <a:t>Activities Societies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Expense Report Purpose Level </a:t>
            </a:r>
            <a:r>
              <a:rPr lang="en-US" b="1" dirty="0" smtClean="0"/>
              <a:t>2 - </a:t>
            </a:r>
            <a:r>
              <a:rPr lang="en-US" dirty="0" smtClean="0"/>
              <a:t>Robotics </a:t>
            </a:r>
            <a:r>
              <a:rPr lang="en-US" dirty="0"/>
              <a:t>&amp; Automation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5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44" y="519632"/>
            <a:ext cx="7772400" cy="516928"/>
          </a:xfrm>
        </p:spPr>
        <p:txBody>
          <a:bodyPr/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Tiered Expense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Report Purpose (ERP)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Levels 3 and 4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31944" y="219981"/>
            <a:ext cx="7772400" cy="4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Appendix C</a:t>
            </a:r>
            <a:endParaRPr lang="en-US" sz="24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1944" y="1039542"/>
            <a:ext cx="77011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RAS travel, selections for Level 3 and 4 are as follows:</a:t>
            </a:r>
          </a:p>
          <a:p>
            <a:endParaRPr lang="en-US" sz="1000" dirty="0" smtClean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678237"/>
              </p:ext>
            </p:extLst>
          </p:nvPr>
        </p:nvGraphicFramePr>
        <p:xfrm>
          <a:off x="1347562" y="1344835"/>
          <a:ext cx="5758917" cy="3506510"/>
        </p:xfrm>
        <a:graphic>
          <a:graphicData uri="http://schemas.openxmlformats.org/drawingml/2006/table">
            <a:tbl>
              <a:tblPr>
                <a:tableStyleId>{3AEECFD5-079F-4953-8C41-47EB3F5E4C7A}</a:tableStyleId>
              </a:tblPr>
              <a:tblGrid>
                <a:gridCol w="3617910">
                  <a:extLst>
                    <a:ext uri="{9D8B030D-6E8A-4147-A177-3AD203B41FA5}">
                      <a16:colId xmlns:a16="http://schemas.microsoft.com/office/drawing/2014/main" val="2094792901"/>
                    </a:ext>
                  </a:extLst>
                </a:gridCol>
                <a:gridCol w="2141007">
                  <a:extLst>
                    <a:ext uri="{9D8B030D-6E8A-4147-A177-3AD203B41FA5}">
                      <a16:colId xmlns:a16="http://schemas.microsoft.com/office/drawing/2014/main" val="258659720"/>
                    </a:ext>
                  </a:extLst>
                </a:gridCol>
              </a:tblGrid>
              <a:tr h="169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smtClean="0">
                          <a:effectLst/>
                        </a:rPr>
                        <a:t>LEVEL 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LEVEL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extLst>
                  <a:ext uri="{0D108BD9-81ED-4DB2-BD59-A6C34878D82A}">
                    <a16:rowId xmlns:a16="http://schemas.microsoft.com/office/drawing/2014/main" val="3403405228"/>
                  </a:ext>
                </a:extLst>
              </a:tr>
              <a:tr h="166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AdCom Travel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ADCMX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extLst>
                  <a:ext uri="{0D108BD9-81ED-4DB2-BD59-A6C34878D82A}">
                    <a16:rowId xmlns:a16="http://schemas.microsoft.com/office/drawing/2014/main" val="619574180"/>
                  </a:ext>
                </a:extLst>
              </a:tr>
              <a:tr h="166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Chapter Chair Travel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CHPTR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extLst>
                  <a:ext uri="{0D108BD9-81ED-4DB2-BD59-A6C34878D82A}">
                    <a16:rowId xmlns:a16="http://schemas.microsoft.com/office/drawing/2014/main" val="423345786"/>
                  </a:ext>
                </a:extLst>
              </a:tr>
              <a:tr h="166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Conf</a:t>
                      </a:r>
                      <a:r>
                        <a:rPr lang="en-US" sz="1000" u="none" strike="noStrike" dirty="0">
                          <a:effectLst/>
                        </a:rPr>
                        <a:t> Committee </a:t>
                      </a:r>
                      <a:r>
                        <a:rPr lang="en-US" sz="1000" u="none" strike="noStrike" dirty="0" smtClean="0">
                          <a:effectLst/>
                        </a:rPr>
                        <a:t>Travel</a:t>
                      </a:r>
                      <a:r>
                        <a:rPr lang="en-US" sz="1000" u="none" strike="noStrike" baseline="0" dirty="0" smtClean="0">
                          <a:effectLst/>
                        </a:rPr>
                        <a:t> (Conference Committee Travel)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XCNFX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extLst>
                  <a:ext uri="{0D108BD9-81ED-4DB2-BD59-A6C34878D82A}">
                    <a16:rowId xmlns:a16="http://schemas.microsoft.com/office/drawing/2014/main" val="2789845363"/>
                  </a:ext>
                </a:extLst>
              </a:tr>
              <a:tr h="166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Conf</a:t>
                      </a:r>
                      <a:r>
                        <a:rPr lang="en-US" sz="1000" u="none" strike="noStrike" dirty="0">
                          <a:effectLst/>
                        </a:rPr>
                        <a:t> Committee Travel </a:t>
                      </a:r>
                      <a:r>
                        <a:rPr lang="en-US" sz="1000" u="none" strike="noStrike" dirty="0" smtClean="0">
                          <a:effectLst/>
                        </a:rPr>
                        <a:t>Other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00000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extLst>
                  <a:ext uri="{0D108BD9-81ED-4DB2-BD59-A6C34878D82A}">
                    <a16:rowId xmlns:a16="http://schemas.microsoft.com/office/drawing/2014/main" val="3394725707"/>
                  </a:ext>
                </a:extLst>
              </a:tr>
              <a:tr h="166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Distinguished Lecturer Travel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DISLR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extLst>
                  <a:ext uri="{0D108BD9-81ED-4DB2-BD59-A6C34878D82A}">
                    <a16:rowId xmlns:a16="http://schemas.microsoft.com/office/drawing/2014/main" val="3622553986"/>
                  </a:ext>
                </a:extLst>
              </a:tr>
              <a:tr h="166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ExCom</a:t>
                      </a:r>
                      <a:r>
                        <a:rPr lang="en-US" sz="1000" u="none" strike="noStrike" dirty="0">
                          <a:effectLst/>
                        </a:rPr>
                        <a:t> Travel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EXCOM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extLst>
                  <a:ext uri="{0D108BD9-81ED-4DB2-BD59-A6C34878D82A}">
                    <a16:rowId xmlns:a16="http://schemas.microsoft.com/office/drawing/2014/main" val="873444326"/>
                  </a:ext>
                </a:extLst>
              </a:tr>
              <a:tr h="166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Industrial Activities Travel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XIABX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extLst>
                  <a:ext uri="{0D108BD9-81ED-4DB2-BD59-A6C34878D82A}">
                    <a16:rowId xmlns:a16="http://schemas.microsoft.com/office/drawing/2014/main" val="190254476"/>
                  </a:ext>
                </a:extLst>
              </a:tr>
              <a:tr h="166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Initiative </a:t>
                      </a:r>
                      <a:r>
                        <a:rPr lang="en-US" sz="1000" u="none" strike="noStrike" dirty="0" smtClean="0">
                          <a:effectLst/>
                        </a:rPr>
                        <a:t>Travel (New initiatives and</a:t>
                      </a:r>
                      <a:r>
                        <a:rPr lang="en-US" sz="1000" u="none" strike="noStrike" baseline="0" dirty="0" smtClean="0">
                          <a:effectLst/>
                        </a:rPr>
                        <a:t> projects</a:t>
                      </a:r>
                      <a:r>
                        <a:rPr lang="en-US" sz="1000" u="none" strike="noStrike" dirty="0" smtClean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XINIT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extLst>
                  <a:ext uri="{0D108BD9-81ED-4DB2-BD59-A6C34878D82A}">
                    <a16:rowId xmlns:a16="http://schemas.microsoft.com/office/drawing/2014/main" val="51656631"/>
                  </a:ext>
                </a:extLst>
              </a:tr>
              <a:tr h="166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Member Activities Travel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MEMCO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extLst>
                  <a:ext uri="{0D108BD9-81ED-4DB2-BD59-A6C34878D82A}">
                    <a16:rowId xmlns:a16="http://schemas.microsoft.com/office/drawing/2014/main" val="4177199470"/>
                  </a:ext>
                </a:extLst>
              </a:tr>
              <a:tr h="166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New Initiative Travel Membership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00000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extLst>
                  <a:ext uri="{0D108BD9-81ED-4DB2-BD59-A6C34878D82A}">
                    <a16:rowId xmlns:a16="http://schemas.microsoft.com/office/drawing/2014/main" val="176541292"/>
                  </a:ext>
                </a:extLst>
              </a:tr>
              <a:tr h="166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New Initiative Travel Outreach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OUTRC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extLst>
                  <a:ext uri="{0D108BD9-81ED-4DB2-BD59-A6C34878D82A}">
                    <a16:rowId xmlns:a16="http://schemas.microsoft.com/office/drawing/2014/main" val="2113624032"/>
                  </a:ext>
                </a:extLst>
              </a:tr>
              <a:tr h="166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President Travel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XPRES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extLst>
                  <a:ext uri="{0D108BD9-81ED-4DB2-BD59-A6C34878D82A}">
                    <a16:rowId xmlns:a16="http://schemas.microsoft.com/office/drawing/2014/main" val="3259001455"/>
                  </a:ext>
                </a:extLst>
              </a:tr>
              <a:tr h="166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Publication Activities Travel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PUBCO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extLst>
                  <a:ext uri="{0D108BD9-81ED-4DB2-BD59-A6C34878D82A}">
                    <a16:rowId xmlns:a16="http://schemas.microsoft.com/office/drawing/2014/main" val="2821842776"/>
                  </a:ext>
                </a:extLst>
              </a:tr>
              <a:tr h="166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RA Magazine: Editor Travel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00000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extLst>
                  <a:ext uri="{0D108BD9-81ED-4DB2-BD59-A6C34878D82A}">
                    <a16:rowId xmlns:a16="http://schemas.microsoft.com/office/drawing/2014/main" val="826590592"/>
                  </a:ext>
                </a:extLst>
              </a:tr>
              <a:tr h="166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RA-Letters: Editor Travel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PUBCO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extLst>
                  <a:ext uri="{0D108BD9-81ED-4DB2-BD59-A6C34878D82A}">
                    <a16:rowId xmlns:a16="http://schemas.microsoft.com/office/drawing/2014/main" val="3363495465"/>
                  </a:ext>
                </a:extLst>
              </a:tr>
              <a:tr h="166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SIGHT Travel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SIGHT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extLst>
                  <a:ext uri="{0D108BD9-81ED-4DB2-BD59-A6C34878D82A}">
                    <a16:rowId xmlns:a16="http://schemas.microsoft.com/office/drawing/2014/main" val="3650863964"/>
                  </a:ext>
                </a:extLst>
              </a:tr>
              <a:tr h="166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Standards Travel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XSTDX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extLst>
                  <a:ext uri="{0D108BD9-81ED-4DB2-BD59-A6C34878D82A}">
                    <a16:rowId xmlns:a16="http://schemas.microsoft.com/office/drawing/2014/main" val="901161202"/>
                  </a:ext>
                </a:extLst>
              </a:tr>
              <a:tr h="166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Technical Activities Travel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TECHN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extLst>
                  <a:ext uri="{0D108BD9-81ED-4DB2-BD59-A6C34878D82A}">
                    <a16:rowId xmlns:a16="http://schemas.microsoft.com/office/drawing/2014/main" val="2424741077"/>
                  </a:ext>
                </a:extLst>
              </a:tr>
              <a:tr h="166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Trans-ASE: Editor Travel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00000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extLst>
                  <a:ext uri="{0D108BD9-81ED-4DB2-BD59-A6C34878D82A}">
                    <a16:rowId xmlns:a16="http://schemas.microsoft.com/office/drawing/2014/main" val="91296556"/>
                  </a:ext>
                </a:extLst>
              </a:tr>
              <a:tr h="166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Treasurer Travel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TREAS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3" marR="9113" marT="9113" marB="0" anchor="b"/>
                </a:tc>
                <a:extLst>
                  <a:ext uri="{0D108BD9-81ED-4DB2-BD59-A6C34878D82A}">
                    <a16:rowId xmlns:a16="http://schemas.microsoft.com/office/drawing/2014/main" val="3555682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786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66" y="709715"/>
            <a:ext cx="8342242" cy="479564"/>
          </a:xfrm>
        </p:spPr>
        <p:txBody>
          <a:bodyPr/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Missing Receipt Affidavit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66" y="1635568"/>
            <a:ext cx="3882886" cy="1362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565" y="1636447"/>
            <a:ext cx="3876261" cy="1362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243" y="3382592"/>
            <a:ext cx="4684644" cy="14610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634" y="1259510"/>
            <a:ext cx="4068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u="sng" dirty="0" smtClean="0"/>
              <a:t>Step 1 - How to Navigate</a:t>
            </a:r>
            <a:endParaRPr lang="en-US" sz="1200" b="1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711146" y="1281425"/>
            <a:ext cx="3876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u="sng" dirty="0" smtClean="0"/>
              <a:t>Step 2 - Select Transaction</a:t>
            </a:r>
            <a:endParaRPr lang="en-US" sz="1200" b="1" i="1" u="sng" dirty="0"/>
          </a:p>
        </p:txBody>
      </p:sp>
      <p:sp>
        <p:nvSpPr>
          <p:cNvPr id="8" name="Rectangle 7"/>
          <p:cNvSpPr/>
          <p:nvPr/>
        </p:nvSpPr>
        <p:spPr>
          <a:xfrm>
            <a:off x="2246243" y="3090203"/>
            <a:ext cx="4684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u="sng" dirty="0" smtClean="0"/>
              <a:t>Step 3 - Final Confirmation</a:t>
            </a:r>
            <a:endParaRPr lang="en-US" sz="1200" b="1" i="1" u="sng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31944" y="219981"/>
            <a:ext cx="7772400" cy="4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Appendix D</a:t>
            </a:r>
            <a:endParaRPr lang="en-US" sz="24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551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5639"/>
            <a:ext cx="7772400" cy="448777"/>
          </a:xfrm>
        </p:spPr>
        <p:txBody>
          <a:bodyPr/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Concur Account Log In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915153"/>
            <a:ext cx="7252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50000"/>
                </a:schemeClr>
              </a:buClr>
              <a:buSzPct val="100000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Concur Home Page on ieee.org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 username/password required)</a:t>
            </a:r>
          </a:p>
          <a:p>
            <a:pPr algn="ctr">
              <a:buClr>
                <a:schemeClr val="tx2">
                  <a:lumMod val="50000"/>
                </a:schemeClr>
              </a:buClr>
              <a:buSzPct val="100000"/>
            </a:pPr>
            <a:endParaRPr lang="en-US" sz="16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1944" y="219981"/>
            <a:ext cx="7772400" cy="4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Appendix E</a:t>
            </a:r>
            <a:endParaRPr lang="en-US" sz="24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74" y="1260075"/>
            <a:ext cx="7901070" cy="3256924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365751">
            <a:off x="5580560" y="3501244"/>
            <a:ext cx="1417157" cy="30614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0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81" y="690856"/>
            <a:ext cx="8380854" cy="470452"/>
          </a:xfrm>
        </p:spPr>
        <p:txBody>
          <a:bodyPr/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Approval Flow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425158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8636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*Please n</a:t>
            </a:r>
            <a:r>
              <a:rPr lang="en-US" dirty="0" smtClean="0">
                <a:solidFill>
                  <a:srgbClr val="FF0000"/>
                </a:solidFill>
              </a:rPr>
              <a:t>ote</a:t>
            </a:r>
            <a:r>
              <a:rPr lang="en-US" dirty="0">
                <a:solidFill>
                  <a:srgbClr val="FF0000"/>
                </a:solidFill>
              </a:rPr>
              <a:t>:  Y</a:t>
            </a:r>
            <a:r>
              <a:rPr lang="en-US" dirty="0" smtClean="0">
                <a:solidFill>
                  <a:srgbClr val="FF0000"/>
                </a:solidFill>
              </a:rPr>
              <a:t>ou </a:t>
            </a:r>
            <a:r>
              <a:rPr lang="en-US" dirty="0">
                <a:solidFill>
                  <a:srgbClr val="FF0000"/>
                </a:solidFill>
              </a:rPr>
              <a:t>can only see the approval flow after the report has been </a:t>
            </a:r>
            <a:r>
              <a:rPr lang="en-US" dirty="0" smtClean="0">
                <a:solidFill>
                  <a:srgbClr val="FF0000"/>
                </a:solidFill>
              </a:rPr>
              <a:t>submitted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41" y="1650741"/>
            <a:ext cx="3238500" cy="2197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009" y="1746942"/>
            <a:ext cx="4929808" cy="24142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2925" y="1373742"/>
            <a:ext cx="3238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u="sng" dirty="0" smtClean="0"/>
              <a:t>Step 1 - How </a:t>
            </a:r>
            <a:r>
              <a:rPr lang="en-US" sz="1200" b="1" i="1" u="sng" dirty="0"/>
              <a:t>to </a:t>
            </a:r>
            <a:r>
              <a:rPr lang="en-US" sz="1200" b="1" i="1" u="sng" dirty="0" smtClean="0"/>
              <a:t>Navigate</a:t>
            </a:r>
            <a:endParaRPr lang="en-US" sz="1200" b="1" i="1" u="sng" dirty="0"/>
          </a:p>
        </p:txBody>
      </p:sp>
      <p:sp>
        <p:nvSpPr>
          <p:cNvPr id="8" name="Rectangle 7"/>
          <p:cNvSpPr/>
          <p:nvPr/>
        </p:nvSpPr>
        <p:spPr>
          <a:xfrm>
            <a:off x="3863009" y="1285276"/>
            <a:ext cx="4929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u="sng" dirty="0" smtClean="0"/>
              <a:t>Step 2 – Approval Flow expanded showing an Expense </a:t>
            </a:r>
            <a:r>
              <a:rPr lang="en-US" sz="1200" b="1" i="1" u="sng" dirty="0"/>
              <a:t>R</a:t>
            </a:r>
            <a:r>
              <a:rPr lang="en-US" sz="1200" b="1" i="1" u="sng" dirty="0" smtClean="0"/>
              <a:t>eport with Multiple </a:t>
            </a:r>
            <a:r>
              <a:rPr lang="en-US" sz="1200" b="1" i="1" u="sng" dirty="0"/>
              <a:t>R</a:t>
            </a:r>
            <a:r>
              <a:rPr lang="en-US" sz="1200" b="1" i="1" u="sng" dirty="0" smtClean="0"/>
              <a:t>egion ERP’s</a:t>
            </a:r>
            <a:endParaRPr lang="en-US" sz="1200" b="1" i="1" u="sng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31944" y="219981"/>
            <a:ext cx="7772400" cy="4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Appendix F</a:t>
            </a:r>
            <a:endParaRPr lang="en-US" sz="24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261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"/>
          <p:cNvSpPr txBox="1">
            <a:spLocks noGrp="1"/>
          </p:cNvSpPr>
          <p:nvPr>
            <p:ph type="title"/>
          </p:nvPr>
        </p:nvSpPr>
        <p:spPr>
          <a:xfrm>
            <a:off x="404364" y="348125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913"/>
              <a:buFont typeface="Calibri"/>
              <a:buNone/>
            </a:pPr>
            <a:r>
              <a:rPr lang="en-US" sz="2400" dirty="0" smtClean="0"/>
              <a:t>Table of Contents</a:t>
            </a:r>
            <a:endParaRPr sz="2400" dirty="0"/>
          </a:p>
        </p:txBody>
      </p:sp>
      <p:sp>
        <p:nvSpPr>
          <p:cNvPr id="46" name="Google Shape;46;p2"/>
          <p:cNvSpPr txBox="1"/>
          <p:nvPr/>
        </p:nvSpPr>
        <p:spPr>
          <a:xfrm>
            <a:off x="268132" y="895728"/>
            <a:ext cx="8477107" cy="40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Requirements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Getting Started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Expense Report Process Flow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Western Union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Concur Supported Currencies</a:t>
            </a:r>
            <a:endParaRPr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600" b="0" i="0" u="none" strike="noStrike" cap="none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Tips &amp; Tricks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Common Expense Report Mistakes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Advantages of Using Concur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sz="1600" b="0" i="0" u="none" strike="noStrike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Appendix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671" y="880024"/>
            <a:ext cx="8480655" cy="434426"/>
          </a:xfrm>
        </p:spPr>
        <p:txBody>
          <a:bodyPr/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Expense Types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72" y="1314450"/>
            <a:ext cx="8480655" cy="280283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31944" y="219981"/>
            <a:ext cx="7772400" cy="4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Appendix G</a:t>
            </a:r>
            <a:endParaRPr lang="en-US" sz="24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002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655467"/>
            <a:ext cx="6858001" cy="409949"/>
          </a:xfrm>
        </p:spPr>
        <p:txBody>
          <a:bodyPr/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Delegates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1" y="1702248"/>
            <a:ext cx="6858000" cy="1343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1" y="3507374"/>
            <a:ext cx="6858000" cy="12170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1152999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u="sng" dirty="0" smtClean="0"/>
              <a:t>Step 1 - How </a:t>
            </a:r>
            <a:r>
              <a:rPr lang="en-US" sz="1200" b="1" i="1" u="sng" dirty="0"/>
              <a:t>to </a:t>
            </a:r>
            <a:r>
              <a:rPr lang="en-US" sz="1200" b="1" i="1" u="sng" dirty="0" smtClean="0"/>
              <a:t>Navigate</a:t>
            </a:r>
          </a:p>
          <a:p>
            <a:pPr algn="ctr"/>
            <a:r>
              <a:rPr lang="en-US" sz="1200" b="1" i="1" u="sng" dirty="0" smtClean="0"/>
              <a:t>Profile &gt; Profile Settings &gt; Expense Delegates</a:t>
            </a:r>
            <a:endParaRPr lang="en-US" sz="1200" b="1" i="1" u="sng" dirty="0"/>
          </a:p>
        </p:txBody>
      </p:sp>
      <p:sp>
        <p:nvSpPr>
          <p:cNvPr id="6" name="Rectangle 5"/>
          <p:cNvSpPr/>
          <p:nvPr/>
        </p:nvSpPr>
        <p:spPr>
          <a:xfrm>
            <a:off x="1011798" y="304570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u="sng" dirty="0" smtClean="0"/>
              <a:t>Step 2 – How to Add Delegate</a:t>
            </a:r>
          </a:p>
          <a:p>
            <a:pPr algn="ctr"/>
            <a:r>
              <a:rPr lang="en-US" sz="1200" b="1" i="1" u="sng" dirty="0" smtClean="0"/>
              <a:t>Click Add &gt; Type in Users Name &gt; Select the Desired Check Boxes &gt; Save</a:t>
            </a:r>
            <a:endParaRPr lang="en-US" sz="1200" b="1" i="1" u="sng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1944" y="219981"/>
            <a:ext cx="7772400" cy="4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Appendix H</a:t>
            </a:r>
            <a:endParaRPr lang="en-US" sz="24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686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772"/>
            <a:ext cx="7772400" cy="396419"/>
          </a:xfrm>
        </p:spPr>
        <p:txBody>
          <a:bodyPr/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Euro Countries Supported by Concur’s Payment Mechanism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579105"/>
              </p:ext>
            </p:extLst>
          </p:nvPr>
        </p:nvGraphicFramePr>
        <p:xfrm>
          <a:off x="2242931" y="1428866"/>
          <a:ext cx="4658138" cy="1828800"/>
        </p:xfrm>
        <a:graphic>
          <a:graphicData uri="http://schemas.openxmlformats.org/drawingml/2006/table">
            <a:tbl>
              <a:tblPr firstRow="1" bandRow="1">
                <a:tableStyleId>{3AEECFD5-079F-4953-8C41-47EB3F5E4C7A}</a:tableStyleId>
              </a:tblPr>
              <a:tblGrid>
                <a:gridCol w="2329069">
                  <a:extLst>
                    <a:ext uri="{9D8B030D-6E8A-4147-A177-3AD203B41FA5}">
                      <a16:colId xmlns:a16="http://schemas.microsoft.com/office/drawing/2014/main" val="2312098462"/>
                    </a:ext>
                  </a:extLst>
                </a:gridCol>
                <a:gridCol w="2329069">
                  <a:extLst>
                    <a:ext uri="{9D8B030D-6E8A-4147-A177-3AD203B41FA5}">
                      <a16:colId xmlns:a16="http://schemas.microsoft.com/office/drawing/2014/main" val="3557396338"/>
                    </a:ext>
                  </a:extLst>
                </a:gridCol>
              </a:tblGrid>
              <a:tr h="2691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Austria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Ireland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252415"/>
                  </a:ext>
                </a:extLst>
              </a:tr>
              <a:tr h="2691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Belgium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Italy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746691"/>
                  </a:ext>
                </a:extLst>
              </a:tr>
              <a:tr h="2691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Finland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Luxembourg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969439"/>
                  </a:ext>
                </a:extLst>
              </a:tr>
              <a:tr h="2691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France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Netherlands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040499"/>
                  </a:ext>
                </a:extLst>
              </a:tr>
              <a:tr h="2691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Germany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Portugal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390308"/>
                  </a:ext>
                </a:extLst>
              </a:tr>
              <a:tr h="2691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Greece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816074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685800" y="3431761"/>
            <a:ext cx="7772400" cy="702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ddition to USD, CAD, INR</a:t>
            </a:r>
          </a:p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(otherwise payment completed via Western Union)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1944" y="219981"/>
            <a:ext cx="7772400" cy="4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Appendix I</a:t>
            </a:r>
            <a:endParaRPr lang="en-US" sz="24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681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03583"/>
          </a:xfrm>
        </p:spPr>
        <p:txBody>
          <a:bodyPr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Requirements &amp; Getting Started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17" y="960783"/>
            <a:ext cx="8352183" cy="3935895"/>
          </a:xfrm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Concur Home Page on ieee.org 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(no username/password required)</a:t>
            </a:r>
          </a:p>
          <a:p>
            <a:pPr lvl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Concur Volunteer Expense Reimbursement Platform </a:t>
            </a:r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(to open right click then select open hyperlink)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360" indent="0">
              <a:buNone/>
            </a:pPr>
            <a:endParaRPr lang="en-US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lvl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IEEE Account</a:t>
            </a:r>
          </a:p>
          <a:p>
            <a:pPr lvl="2">
              <a:buSzPct val="100000"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Skip this step if you already have an account</a:t>
            </a:r>
          </a:p>
          <a:p>
            <a:pPr lvl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Create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Concur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Account</a:t>
            </a:r>
          </a:p>
          <a:p>
            <a:pPr lvl="2">
              <a:buClr>
                <a:schemeClr val="tx2">
                  <a:lumMod val="50000"/>
                </a:schemeClr>
              </a:buClr>
              <a:buSzPct val="100000"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Account creation/activation takes approximately 24-36 hours</a:t>
            </a:r>
          </a:p>
          <a:p>
            <a:pPr lvl="3">
              <a:buClr>
                <a:schemeClr val="tx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mail notification upon account activation with log in instructions </a:t>
            </a:r>
            <a:r>
              <a:rPr lang="en-US" sz="10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(Appendix A)</a:t>
            </a:r>
          </a:p>
          <a:p>
            <a:pPr lvl="3">
              <a:buClr>
                <a:schemeClr val="tx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Western Union enrollment notification will be emailed if necessary </a:t>
            </a:r>
            <a:r>
              <a:rPr lang="en-US" sz="10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(Appendix B)</a:t>
            </a:r>
          </a:p>
          <a:p>
            <a:pPr lvl="3">
              <a:buClr>
                <a:schemeClr val="tx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Default reimbursement currency is based on your Country of Residence</a:t>
            </a:r>
          </a:p>
          <a:p>
            <a:pPr marL="1473200" lvl="3" indent="0">
              <a:buClr>
                <a:schemeClr val="tx2">
                  <a:lumMod val="50000"/>
                </a:schemeClr>
              </a:buClr>
              <a:buSzPct val="100000"/>
              <a:buNone/>
            </a:pPr>
            <a:endParaRPr lang="en-US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Getting Started</a:t>
            </a:r>
          </a:p>
          <a:p>
            <a:pPr lvl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og into Concur by clicking on the </a:t>
            </a:r>
            <a:r>
              <a:rPr lang="en-US" sz="1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orange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Log In button (only way to access Concur). Please use your IEEE User name and password. No additional passwords required.</a:t>
            </a:r>
          </a:p>
          <a:p>
            <a:pPr lvl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1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mobile app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is also available for use, please click on the </a:t>
            </a:r>
            <a:r>
              <a:rPr lang="en-US" sz="1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green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button for more details</a:t>
            </a:r>
          </a:p>
          <a:p>
            <a:pPr marL="520700" lvl="1" indent="0">
              <a:buNone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512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943" y="1559261"/>
            <a:ext cx="1939157" cy="246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5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Submitting a Cover Letter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28700"/>
            <a:ext cx="7772400" cy="20097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Reports submitted through Concur should be submitted with a Cover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Letter.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Prepare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 cover letter, briefly explaining:  (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) nature of the expense; (ii) authorization and approval of the expense, (iii) why you should be receiving the reimbursement, and (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iiii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) for how much. e.g., approved by RAS President or based on an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AdCom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approved motion.  Attach a copy of the email approval or similar document.  For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AdCom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ExCom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members traveling to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AdCom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meetings, such an approval is not needed and your reimbursable amount is limited by the current travel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policy.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the cover letter as a pdf then attach it by opening the expense report in Concur then clicking </a:t>
            </a:r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Receipts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&gt; </a:t>
            </a:r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Attach Receipt </a:t>
            </a:r>
            <a:r>
              <a:rPr lang="en-US" sz="1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Images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(See image below). This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action will add the pre-approval to the entire expense report (it will not save the attachment to a single line item like most receipts).</a:t>
            </a: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attach receip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2960687"/>
            <a:ext cx="541972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776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16835"/>
          </a:xfrm>
        </p:spPr>
        <p:txBody>
          <a:bodyPr/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Expense Report Process Flow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24" y="913965"/>
            <a:ext cx="8891752" cy="3597965"/>
          </a:xfrm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Creating an Expense Report</a:t>
            </a:r>
          </a:p>
          <a:p>
            <a:pPr lvl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Submitter will select 4 tiered Expense Report Purpose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Levels </a:t>
            </a:r>
            <a:r>
              <a:rPr lang="en-US" sz="10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(Appendix C)</a:t>
            </a:r>
          </a:p>
          <a:p>
            <a:pPr lvl="2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ERP selections drive:  </a:t>
            </a:r>
          </a:p>
          <a:p>
            <a:pPr lvl="3">
              <a:buClr>
                <a:schemeClr val="tx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GL coding - Entity, Business Unit, Cost Center, CB Account number/HOP number </a:t>
            </a:r>
          </a:p>
          <a:p>
            <a:pPr lvl="3">
              <a:buClr>
                <a:schemeClr val="tx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Approval Flow</a:t>
            </a:r>
          </a:p>
          <a:p>
            <a:pPr lvl="2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513" dirty="0" smtClean="0">
                <a:latin typeface="Calibri" panose="020F0502020204030204" pitchFamily="34" charset="0"/>
                <a:cs typeface="Calibri" panose="020F0502020204030204" pitchFamily="34" charset="0"/>
              </a:rPr>
              <a:t>The ERP can be changed at the line item level for splitting/allocating expenses</a:t>
            </a:r>
            <a:endParaRPr lang="en-US" sz="1625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43100" lvl="4" indent="0">
              <a:buNone/>
            </a:pP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Approval Flow of Expense Report</a:t>
            </a:r>
          </a:p>
          <a:p>
            <a:pPr lvl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Approver(s) – RAS Staff and RAS Treasurer</a:t>
            </a:r>
          </a:p>
          <a:p>
            <a:pPr lvl="2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Best Practice is to have 2 Approvers per expense report purpose</a:t>
            </a:r>
            <a:endParaRPr lang="en-US" sz="1513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Standard IEEE review and processing typically takes </a:t>
            </a:r>
            <a:r>
              <a:rPr lang="en-US" sz="1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3-5 business days</a:t>
            </a:r>
          </a:p>
          <a:p>
            <a:pPr marL="1003300" lvl="2" indent="0">
              <a:buClr>
                <a:schemeClr val="tx2">
                  <a:lumMod val="50000"/>
                </a:schemeClr>
              </a:buClr>
              <a:buSzPct val="100000"/>
              <a:buNone/>
            </a:pP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Report is Ready for Payment</a:t>
            </a:r>
          </a:p>
          <a:p>
            <a:pPr lvl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Payment is made electronically directly to your bank account </a:t>
            </a:r>
            <a:r>
              <a:rPr lang="en-US" sz="1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(paper checks have been discontinued)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1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449317"/>
          </a:xfrm>
        </p:spPr>
        <p:txBody>
          <a:bodyPr/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Western Union &amp; Concur Supported Currencies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52207"/>
            <a:ext cx="7772400" cy="3586655"/>
          </a:xfrm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Concur or Western Union?</a:t>
            </a:r>
          </a:p>
          <a:p>
            <a:pPr lvl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reimbursement currency in your Concur profile is based on your Country of Residence.  If you reside in a Country where the local currency is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USD, EUR, CAD, or INR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you must enter your banking information directly into Concur.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All other currencies require the user to enroll in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Western Union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this is a one time enrollment</a:t>
            </a:r>
          </a:p>
          <a:p>
            <a:pPr lvl="2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Payment cannot be completed until banking information is provided</a:t>
            </a:r>
          </a:p>
          <a:p>
            <a:pPr marL="86360" indent="0">
              <a:buClr>
                <a:schemeClr val="tx2">
                  <a:lumMod val="50000"/>
                </a:schemeClr>
              </a:buClr>
              <a:buSzPct val="100000"/>
              <a:buNone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Security of Banking Information</a:t>
            </a:r>
          </a:p>
          <a:p>
            <a:pPr lvl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Personal information entered in the profile is secure and can only be managed by the user</a:t>
            </a:r>
          </a:p>
          <a:p>
            <a:pPr lvl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Concur meets ISO, SSAE, and PCI Compliance standards, ensuring the utmost in security measures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04497"/>
          </a:xfrm>
        </p:spPr>
        <p:txBody>
          <a:bodyPr/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Tips &amp; Tricks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655" y="1140601"/>
            <a:ext cx="8828690" cy="3610303"/>
          </a:xfrm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Concur Mobile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llows you to create, submit, and/or approve expense reports directly from your phone or tablet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Take a photo of your receipts with the mobile app and </a:t>
            </a:r>
            <a:r>
              <a:rPr lang="en-US" sz="1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Concur’s OCR Technology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will help auto-populate expense lines </a:t>
            </a:r>
          </a:p>
          <a:p>
            <a:pPr marL="520700" lvl="1" indent="0">
              <a:buNone/>
            </a:pP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Receipt Options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Email receipts to: 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receipts@concur.com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they will automatically upload into your Concur profile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Integration with 3</a:t>
            </a:r>
            <a:r>
              <a:rPr lang="en-US" sz="1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party applications (e.g., Uber, Lyft, etc.) result in electronic receipt creation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1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missing receipt affidavit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can be applied if a receipt is lost/damaged </a:t>
            </a:r>
            <a:r>
              <a:rPr lang="en-US" sz="10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(Appendix D)</a:t>
            </a:r>
          </a:p>
          <a:p>
            <a:pPr marL="520700" lvl="1" indent="0">
              <a:buNone/>
            </a:pP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0700" lvl="1" indent="0">
              <a:buNone/>
            </a:pP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360" indent="0">
              <a:buNone/>
            </a:pP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2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472966"/>
          </a:xfrm>
        </p:spPr>
        <p:txBody>
          <a:bodyPr/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Common Expense Report Mistakes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64858"/>
            <a:ext cx="7772400" cy="3586655"/>
          </a:xfrm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Transactions in excess of USD 25 require a receipt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Credit Card Statements are not a valid substitute for receipts</a:t>
            </a:r>
          </a:p>
          <a:p>
            <a:pPr marL="520700" lvl="1" indent="0">
              <a:buNone/>
            </a:pP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When entering expenses in Concur, you must use the currency in which the transaction was incurred</a:t>
            </a:r>
            <a:endParaRPr lang="en-US" sz="1488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Expenses must be recorded on the date the transaction occurred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Receipt date = Transaction date</a:t>
            </a:r>
          </a:p>
          <a:p>
            <a:pPr marL="520700" lvl="1" indent="0">
              <a:buNone/>
            </a:pP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Concur Account Access </a:t>
            </a:r>
            <a:r>
              <a:rPr lang="en-US" sz="10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(Appendix E)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You must log into Concur via the link on ieee.org and select the </a:t>
            </a:r>
            <a:r>
              <a:rPr lang="en-US" sz="1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orange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log in button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Username &amp; Password are </a:t>
            </a:r>
            <a:r>
              <a:rPr lang="en-US" sz="1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required due to integration with IEEE Single Sign On Network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709452" y="4158094"/>
              <a:ext cx="6719400" cy="145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61572" y="4061974"/>
                <a:ext cx="6815160" cy="33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697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18" y="316668"/>
            <a:ext cx="7772400" cy="448777"/>
          </a:xfrm>
        </p:spPr>
        <p:txBody>
          <a:bodyPr/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Verify Receipt Date = Transaction Date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990603"/>
            <a:ext cx="3160920" cy="3598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090" y="990603"/>
            <a:ext cx="5381605" cy="3462127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8513695">
            <a:off x="5414257" y="1300855"/>
            <a:ext cx="538467" cy="14425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8513695">
            <a:off x="1781577" y="1217100"/>
            <a:ext cx="538467" cy="14425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1182</Words>
  <Application>Microsoft Office PowerPoint</Application>
  <PresentationFormat>On-screen Show (16:9)</PresentationFormat>
  <Paragraphs>217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Courier New</vt:lpstr>
      <vt:lpstr>Merriweather Sans</vt:lpstr>
      <vt:lpstr>Noto Sans Symbols</vt:lpstr>
      <vt:lpstr>Verdana</vt:lpstr>
      <vt:lpstr>Wingdings</vt:lpstr>
      <vt:lpstr>Divider Slides</vt:lpstr>
      <vt:lpstr>Content Slides</vt:lpstr>
      <vt:lpstr>Using Concur Expense Reporting Tool RAS Reimbursement Information and Procedure</vt:lpstr>
      <vt:lpstr>Table of Contents</vt:lpstr>
      <vt:lpstr>Requirements &amp; Getting Started</vt:lpstr>
      <vt:lpstr>Submitting a Cover Letter</vt:lpstr>
      <vt:lpstr>Expense Report Process Flow</vt:lpstr>
      <vt:lpstr>Western Union &amp; Concur Supported Currencies</vt:lpstr>
      <vt:lpstr>Tips &amp; Tricks</vt:lpstr>
      <vt:lpstr>Common Expense Report Mistakes</vt:lpstr>
      <vt:lpstr>Verify Receipt Date = Transaction Date </vt:lpstr>
      <vt:lpstr>Advantages of Using Concur</vt:lpstr>
      <vt:lpstr>Questions</vt:lpstr>
      <vt:lpstr>Appendix</vt:lpstr>
      <vt:lpstr>Concur Sample Enrollment Email (reimbursement in USD, CAD, EUR, INR)</vt:lpstr>
      <vt:lpstr>Western Union Sample Enrollment Email (all currencies except USD, CAD, EUR, INR)</vt:lpstr>
      <vt:lpstr>Tiered Expense Report Purpose (ERP) Levels 1 and 2</vt:lpstr>
      <vt:lpstr>Tiered Expense Report Purpose (ERP) Levels 3 and 4</vt:lpstr>
      <vt:lpstr>Missing Receipt Affidavit</vt:lpstr>
      <vt:lpstr>Concur Account Log In</vt:lpstr>
      <vt:lpstr>Approval Flow</vt:lpstr>
      <vt:lpstr>Expense Types</vt:lpstr>
      <vt:lpstr>Delegates</vt:lpstr>
      <vt:lpstr>Euro Countries Supported by Concur’s Payment Mechanism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Concur Expense</dc:title>
  <dc:creator>Tamara Seeley</dc:creator>
  <cp:lastModifiedBy>Alexis Simoes</cp:lastModifiedBy>
  <cp:revision>223</cp:revision>
  <dcterms:modified xsi:type="dcterms:W3CDTF">2020-03-20T16:45:06Z</dcterms:modified>
</cp:coreProperties>
</file>